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8" r:id="rId1"/>
  </p:sldMasterIdLst>
  <p:notesMasterIdLst>
    <p:notesMasterId r:id="rId4"/>
  </p:notesMasterIdLst>
  <p:handoutMasterIdLst>
    <p:handoutMasterId r:id="rId5"/>
  </p:handoutMasterIdLst>
  <p:sldIdLst>
    <p:sldId id="258" r:id="rId2"/>
    <p:sldId id="262" r:id="rId3"/>
  </p:sldIdLst>
  <p:sldSz cx="9144000" cy="6858000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C266"/>
    <a:srgbClr val="E28700"/>
    <a:srgbClr val="BF7300"/>
    <a:srgbClr val="747474"/>
    <a:srgbClr val="262626"/>
    <a:srgbClr val="5F5F5F"/>
    <a:srgbClr val="FF9900"/>
    <a:srgbClr val="E6E6E6"/>
    <a:srgbClr val="D9D9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6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2082" y="-96"/>
      </p:cViewPr>
      <p:guideLst>
        <p:guide orient="horz" pos="663"/>
        <p:guide orient="horz" pos="3702"/>
        <p:guide pos="204"/>
        <p:guide pos="2858"/>
        <p:guide pos="2902"/>
        <p:guide pos="3787"/>
        <p:guide pos="3742"/>
        <p:guide pos="2018"/>
        <p:guide pos="1973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844" y="-12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2"/>
          </p:nvPr>
        </p:nvSpPr>
        <p:spPr>
          <a:xfrm>
            <a:off x="1487875" y="9326225"/>
            <a:ext cx="3177097" cy="208874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l">
              <a:defRPr sz="1200"/>
            </a:lvl1pPr>
          </a:lstStyle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Autor,   ©  Continental AG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3"/>
          </p:nvPr>
        </p:nvSpPr>
        <p:spPr>
          <a:xfrm>
            <a:off x="89205" y="9326224"/>
            <a:ext cx="480503" cy="208875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r">
              <a:defRPr sz="1200"/>
            </a:lvl1pPr>
          </a:lstStyle>
          <a:p>
            <a:fld id="{0602BE49-D4B5-4488-BBDD-01723D8ABAC8}" type="slidenum">
              <a:rPr lang="de-DE" sz="9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atumsplatzhalter 12"/>
          <p:cNvSpPr>
            <a:spLocks noGrp="1"/>
          </p:cNvSpPr>
          <p:nvPr>
            <p:ph type="dt" sz="quarter" idx="1"/>
          </p:nvPr>
        </p:nvSpPr>
        <p:spPr>
          <a:xfrm>
            <a:off x="557993" y="9326224"/>
            <a:ext cx="929882" cy="208875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r">
              <a:defRPr sz="1200"/>
            </a:lvl1pPr>
          </a:lstStyle>
          <a:p>
            <a:pPr algn="ctr"/>
            <a:fld id="{9695B045-A456-46EB-84A5-8109F3B3A10B}" type="datetime5">
              <a:rPr lang="de-DE" sz="900" smtClean="0">
                <a:latin typeface="Arial" pitchFamily="34" charset="0"/>
                <a:cs typeface="Arial" pitchFamily="34" charset="0"/>
              </a:rPr>
              <a:pPr algn="ctr"/>
              <a:t>16-02-05</a:t>
            </a:fld>
            <a:r>
              <a:rPr lang="de-DE" sz="9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0034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E8E4B-7F5B-4FEA-B977-716F7093D0FA}" type="datetime5">
              <a:rPr lang="de-DE" smtClean="0"/>
              <a:pPr/>
              <a:t>16-02-05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809E2-A699-42BB-ABC4-0EEDC136ABD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7615758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16-02-05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16-02-05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DO 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VDO\VDO.em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91995" y="6082382"/>
            <a:ext cx="2037692" cy="435099"/>
          </a:xfrm>
          <a:prstGeom prst="rect">
            <a:avLst/>
          </a:prstGeom>
          <a:noFill/>
        </p:spPr>
      </p:pic>
      <p:pic>
        <p:nvPicPr>
          <p:cNvPr id="17" name="Picture 8" descr="Conti_VE-Marine_Steering Wheel_AcquaLink_druck-ohne-Lack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658062"/>
            <a:ext cx="2144018" cy="213976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9136" y="2616942"/>
            <a:ext cx="7775576" cy="806761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99136" y="3501008"/>
            <a:ext cx="7775575" cy="103663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1" y="2205039"/>
            <a:ext cx="9144000" cy="21589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1" y="0"/>
            <a:ext cx="9144000" cy="3333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611188" y="549275"/>
            <a:ext cx="215900" cy="143986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611188" y="1989138"/>
            <a:ext cx="215900" cy="215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611188" y="333375"/>
            <a:ext cx="215900" cy="215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C5B-EF76-47AD-9A0A-A144423E9EE5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pic>
        <p:nvPicPr>
          <p:cNvPr id="16" name="Picture 15" descr="AcquaLink_iStock_000023279388XXXLarg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7584" y="332656"/>
            <a:ext cx="8316416" cy="18722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9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2" name="Rechteck 11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67D-EB00-4EF7-9E08-2D7534DAB9BC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980729"/>
            <a:ext cx="8496300" cy="4896196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66DC-498A-439F-9F98-A4269568DF20}" type="datetime5">
              <a:rPr lang="de-DE" smtClean="0"/>
              <a:pPr/>
              <a:t>16-02-05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Autor,  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1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3" name="Rechteck 12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980729"/>
            <a:ext cx="8496300" cy="4896196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4BB-A043-4A92-B2E1-5E626AE4ADBB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op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2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4" name="Rechteck 13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8A34-604E-4553-8EA1-FFF523F77F17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23850" y="980729"/>
            <a:ext cx="8496300" cy="2448271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ttom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2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4" name="Rechteck 13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13C908-A291-4C0F-9AEE-2B41FC637449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23850" y="3428999"/>
            <a:ext cx="8496300" cy="2447925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>
                <a:solidFill>
                  <a:schemeClr val="tx1"/>
                </a:solidFill>
              </a:defRPr>
            </a:lvl1pPr>
            <a:lvl2pPr marL="357188" indent="-179388">
              <a:buClrTx/>
              <a:buSzPct val="100000"/>
              <a:buFont typeface="Arial" pitchFamily="34" charset="0"/>
              <a:buChar char="-"/>
              <a:defRPr>
                <a:solidFill>
                  <a:schemeClr val="tx1"/>
                </a:solidFill>
              </a:defRPr>
            </a:lvl2pPr>
            <a:lvl3pPr marL="534988" indent="-177800">
              <a:buClrTx/>
              <a:buSzPct val="100000"/>
              <a:buFont typeface="Arial" pitchFamily="34" charset="0"/>
              <a:buChar char="-"/>
              <a:defRPr>
                <a:solidFill>
                  <a:schemeClr val="tx1"/>
                </a:solidFill>
              </a:defRPr>
            </a:lvl3pPr>
            <a:lvl4pPr marL="720725" indent="-185738">
              <a:buClrTx/>
              <a:buSzPct val="100000"/>
              <a:buFont typeface="Arial" pitchFamily="34" charset="0"/>
              <a:buChar char="-"/>
              <a:defRPr>
                <a:solidFill>
                  <a:schemeClr val="tx1"/>
                </a:solidFill>
              </a:defRPr>
            </a:lvl4pPr>
            <a:lvl5pPr marL="900113" indent="-179388">
              <a:buClrTx/>
              <a:buSzPct val="100000"/>
              <a:buFont typeface="Arial" pitchFamily="34" charset="0"/>
              <a:buChar char="-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9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1" name="Rechteck 10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298D-9D99-4960-ACD9-9234EF16FDD0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4606924" y="980729"/>
            <a:ext cx="4213225" cy="4896196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18" name="Inhaltsplatzhalter 2"/>
          <p:cNvSpPr>
            <a:spLocks noGrp="1"/>
          </p:cNvSpPr>
          <p:nvPr>
            <p:ph idx="13"/>
          </p:nvPr>
        </p:nvSpPr>
        <p:spPr>
          <a:xfrm>
            <a:off x="323850" y="980729"/>
            <a:ext cx="4213225" cy="4896196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eft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8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0" name="Rechteck 9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7A99-C3A5-4F75-B76B-F0D0227E93DC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23850" y="980729"/>
            <a:ext cx="4213225" cy="4896196"/>
          </a:xfrm>
        </p:spPr>
        <p:txBody>
          <a:bodyPr/>
          <a:lstStyle>
            <a:lvl1pPr>
              <a:buClr>
                <a:schemeClr val="accent2"/>
              </a:buClr>
              <a:buSzPct val="100000"/>
              <a:buFont typeface="Arial" pitchFamily="34" charset="0"/>
              <a:buChar char="-"/>
              <a:defRPr/>
            </a:lvl1pPr>
            <a:lvl2pPr marL="357188" indent="-179388">
              <a:buClr>
                <a:schemeClr val="tx1"/>
              </a:buClr>
              <a:buSzPct val="100000"/>
              <a:buFont typeface="Arial" pitchFamily="34" charset="0"/>
              <a:buChar char="-"/>
              <a:defRPr/>
            </a:lvl2pPr>
            <a:lvl3pPr marL="534988" indent="-177800">
              <a:buClr>
                <a:schemeClr val="tx1"/>
              </a:buClr>
              <a:buSzPct val="100000"/>
              <a:buFont typeface="Arial" pitchFamily="34" charset="0"/>
              <a:buChar char="-"/>
              <a:defRPr/>
            </a:lvl3pPr>
            <a:lvl4pPr marL="720725" indent="-185738">
              <a:buClr>
                <a:schemeClr val="tx1"/>
              </a:buClr>
              <a:buSzPct val="100000"/>
              <a:buFont typeface="Arial" pitchFamily="34" charset="0"/>
              <a:buChar char="-"/>
              <a:defRPr/>
            </a:lvl4pPr>
            <a:lvl5pPr marL="900113" indent="-179388">
              <a:buClr>
                <a:schemeClr val="tx1"/>
              </a:buClr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4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6" name="Rechteck 15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CB4657-8E04-4F0F-9133-A43E5D48B261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6011862" y="980729"/>
            <a:ext cx="2808287" cy="4896196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18" name="Inhaltsplatzhalter 2"/>
          <p:cNvSpPr>
            <a:spLocks noGrp="1"/>
          </p:cNvSpPr>
          <p:nvPr>
            <p:ph idx="17"/>
          </p:nvPr>
        </p:nvSpPr>
        <p:spPr>
          <a:xfrm>
            <a:off x="3203575" y="980729"/>
            <a:ext cx="2736850" cy="4896196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19" name="Inhaltsplatzhalter 2"/>
          <p:cNvSpPr>
            <a:spLocks noGrp="1"/>
          </p:cNvSpPr>
          <p:nvPr>
            <p:ph idx="18"/>
          </p:nvPr>
        </p:nvSpPr>
        <p:spPr>
          <a:xfrm>
            <a:off x="323850" y="980729"/>
            <a:ext cx="2808288" cy="4896196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5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7" name="Rechteck 16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20" name="Rechteck 19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EE1-58F0-44A2-A623-FCA75D203786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21" name="Inhaltsplatzhalter 2"/>
          <p:cNvSpPr>
            <a:spLocks noGrp="1"/>
          </p:cNvSpPr>
          <p:nvPr>
            <p:ph idx="1"/>
          </p:nvPr>
        </p:nvSpPr>
        <p:spPr>
          <a:xfrm>
            <a:off x="323850" y="980729"/>
            <a:ext cx="4213225" cy="2448271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22" name="Inhaltsplatzhalter 2"/>
          <p:cNvSpPr>
            <a:spLocks noGrp="1"/>
          </p:cNvSpPr>
          <p:nvPr>
            <p:ph idx="13"/>
          </p:nvPr>
        </p:nvSpPr>
        <p:spPr>
          <a:xfrm>
            <a:off x="323850" y="3501008"/>
            <a:ext cx="4213225" cy="2376263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23" name="Inhaltsplatzhalter 2"/>
          <p:cNvSpPr>
            <a:spLocks noGrp="1"/>
          </p:cNvSpPr>
          <p:nvPr>
            <p:ph idx="14"/>
          </p:nvPr>
        </p:nvSpPr>
        <p:spPr>
          <a:xfrm>
            <a:off x="4606925" y="980383"/>
            <a:ext cx="4213225" cy="2448271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24" name="Inhaltsplatzhalter 2"/>
          <p:cNvSpPr>
            <a:spLocks noGrp="1"/>
          </p:cNvSpPr>
          <p:nvPr>
            <p:ph idx="15"/>
          </p:nvPr>
        </p:nvSpPr>
        <p:spPr>
          <a:xfrm>
            <a:off x="4606925" y="3500662"/>
            <a:ext cx="4213225" cy="2376263"/>
          </a:xfrm>
        </p:spPr>
        <p:txBody>
          <a:bodyPr/>
          <a:lstStyle>
            <a:lvl1pPr>
              <a:buClrTx/>
              <a:buSzPct val="100000"/>
              <a:buFont typeface="Arial" pitchFamily="34" charset="0"/>
              <a:buChar char="-"/>
              <a:defRPr/>
            </a:lvl1pPr>
            <a:lvl2pPr marL="357188" indent="-179388">
              <a:buClrTx/>
              <a:buSzPct val="100000"/>
              <a:buFont typeface="Arial" pitchFamily="34" charset="0"/>
              <a:buChar char="-"/>
              <a:defRPr/>
            </a:lvl2pPr>
            <a:lvl3pPr marL="534988" indent="-177800">
              <a:buClrTx/>
              <a:buSzPct val="100000"/>
              <a:buFont typeface="Arial" pitchFamily="34" charset="0"/>
              <a:buChar char="-"/>
              <a:defRPr/>
            </a:lvl3pPr>
            <a:lvl4pPr marL="720725" indent="-185738">
              <a:buClrTx/>
              <a:buSzPct val="100000"/>
              <a:buFont typeface="Arial" pitchFamily="34" charset="0"/>
              <a:buChar char="-"/>
              <a:defRPr/>
            </a:lvl4pPr>
            <a:lvl5pPr marL="900113" indent="-179388">
              <a:buClrTx/>
              <a:buSzPct val="100000"/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1"/>
          <p:cNvGrpSpPr/>
          <p:nvPr userDrawn="1"/>
        </p:nvGrpSpPr>
        <p:grpSpPr>
          <a:xfrm>
            <a:off x="323850" y="836712"/>
            <a:ext cx="8496000" cy="5190407"/>
            <a:chOff x="323850" y="836712"/>
            <a:chExt cx="8496000" cy="5190407"/>
          </a:xfrm>
        </p:grpSpPr>
        <p:sp>
          <p:nvSpPr>
            <p:cNvPr id="13" name="Rechteck 12"/>
            <p:cNvSpPr/>
            <p:nvPr/>
          </p:nvSpPr>
          <p:spPr>
            <a:xfrm>
              <a:off x="323850" y="5983919"/>
              <a:ext cx="8496000" cy="43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23850" y="836712"/>
              <a:ext cx="84960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noProof="0" smtClean="0"/>
            </a:p>
          </p:txBody>
        </p:sp>
      </p:grp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DBA4-06AA-4667-B040-E77350AA2B07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IO_EK=9300;MIO_UPDATE=True;MIO_VERSION=21.07.2015 11:49:08;MIO_DBID=ED9FF2F2-6643-46BA-B685-7D49126FFAFF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SteuerRad_Silber-angeschnitten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6200000">
            <a:off x="8182331" y="122610"/>
            <a:ext cx="643799" cy="63184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1" y="116633"/>
            <a:ext cx="8496299" cy="648071"/>
          </a:xfrm>
          <a:prstGeom prst="rect">
            <a:avLst/>
          </a:prstGeom>
        </p:spPr>
        <p:txBody>
          <a:bodyPr vert="horz" lIns="0" tIns="0" rIns="91440" bIns="0" rtlCol="0" anchor="b" anchorCtr="0">
            <a:normAutofit/>
          </a:bodyPr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981075"/>
            <a:ext cx="8496300" cy="4895851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611559" y="6591600"/>
            <a:ext cx="792000" cy="15044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ctr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fld id="{965FAA62-34BC-4AFF-8380-FBEA84950257}" type="datetime4">
              <a:rPr lang="en-US" noProof="0" smtClean="0"/>
              <a:pPr/>
              <a:t>February 5, 2016</a:t>
            </a:fld>
            <a:endParaRPr lang="en-US" noProof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3"/>
          </p:nvPr>
        </p:nvSpPr>
        <p:spPr>
          <a:xfrm>
            <a:off x="1476000" y="6590928"/>
            <a:ext cx="4176464" cy="15044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noProof="0" smtClean="0"/>
              <a:t>Author,   © Legal entity  |   VDO – A Trademark of the Continental Corporation</a:t>
            </a:r>
            <a:endParaRPr lang="en-US" noProof="0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4"/>
          </p:nvPr>
        </p:nvSpPr>
        <p:spPr>
          <a:xfrm>
            <a:off x="323528" y="6590928"/>
            <a:ext cx="216024" cy="15044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fld id="{ADA48181-2C78-49CB-8C52-912A07842C2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ext Box 2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3528" y="6397230"/>
            <a:ext cx="4283397" cy="12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l" defTabSz="895888"/>
            <a:r>
              <a:rPr lang="en-US" sz="900" noProof="0" smtClean="0">
                <a:solidFill>
                  <a:schemeClr val="tx1"/>
                </a:solidFill>
                <a:latin typeface="+mn-lt"/>
              </a:rPr>
              <a:t>Public</a:t>
            </a:r>
            <a:endParaRPr lang="en-US" sz="900" noProof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3528" y="6243711"/>
            <a:ext cx="4283397" cy="13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l" defTabSz="895888"/>
            <a:r>
              <a:rPr lang="en-US" sz="900" b="1" noProof="0" smtClean="0">
                <a:solidFill>
                  <a:schemeClr val="tx1"/>
                </a:solidFill>
                <a:latin typeface="+mn-lt"/>
              </a:rPr>
              <a:t>VDO / Marine</a:t>
            </a:r>
            <a:endParaRPr lang="en-US" sz="900" b="1" noProof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 hidden="1"/>
          <p:cNvSpPr/>
          <p:nvPr>
            <p:custDataLst>
              <p:tags r:id="rId15"/>
            </p:custDataLst>
          </p:nvPr>
        </p:nvSpPr>
        <p:spPr>
          <a:xfrm>
            <a:off x="-1270000" y="-127000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Picture 2" descr="F:\VDO\VDO.em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405141" y="6265069"/>
            <a:ext cx="1427464" cy="304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Pct val="100000"/>
        <a:buFont typeface="Arial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Pct val="100000"/>
        <a:buFont typeface="Arial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534988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Pct val="100000"/>
        <a:buFont typeface="Arial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720725" indent="-1857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Pct val="100000"/>
        <a:buFont typeface="Arial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900113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Pct val="100000"/>
        <a:buFont typeface="Arial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 CVAM VE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VDO Audio</a:t>
            </a:r>
            <a:endParaRPr lang="de-DE" dirty="0"/>
          </a:p>
        </p:txBody>
      </p:sp>
      <p:grpSp>
        <p:nvGrpSpPr>
          <p:cNvPr id="10" name="Gruppieren 13"/>
          <p:cNvGrpSpPr/>
          <p:nvPr/>
        </p:nvGrpSpPr>
        <p:grpSpPr>
          <a:xfrm>
            <a:off x="5796136" y="4653136"/>
            <a:ext cx="3209750" cy="296448"/>
            <a:chOff x="6426820" y="4500711"/>
            <a:chExt cx="4073846" cy="296448"/>
          </a:xfrm>
        </p:grpSpPr>
        <p:pic>
          <p:nvPicPr>
            <p:cNvPr id="11" name="Picture 9" descr="P:\Werkstudent\pics\VDO_Logo_trans_neu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426820" y="4500711"/>
              <a:ext cx="1090612" cy="217488"/>
            </a:xfrm>
            <a:prstGeom prst="rect">
              <a:avLst/>
            </a:prstGeom>
            <a:noFill/>
          </p:spPr>
        </p:pic>
        <p:sp>
          <p:nvSpPr>
            <p:cNvPr id="12" name="Textfeld 12"/>
            <p:cNvSpPr txBox="1"/>
            <p:nvPr/>
          </p:nvSpPr>
          <p:spPr>
            <a:xfrm>
              <a:off x="7461935" y="4543243"/>
              <a:ext cx="30387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50" dirty="0" smtClean="0"/>
                <a:t> </a:t>
              </a:r>
              <a:r>
                <a:rPr lang="en-US" sz="1050" dirty="0"/>
                <a:t>–  </a:t>
              </a:r>
              <a:r>
                <a:rPr lang="en-US" sz="800" dirty="0"/>
                <a:t>A trademark of the Continental Corporation</a:t>
              </a:r>
              <a:endParaRPr lang="en-US" sz="1050" dirty="0"/>
            </a:p>
          </p:txBody>
        </p:sp>
      </p:grpSp>
      <p:sp>
        <p:nvSpPr>
          <p:cNvPr id="18" name="Textfeld 15"/>
          <p:cNvSpPr txBox="1"/>
          <p:nvPr/>
        </p:nvSpPr>
        <p:spPr>
          <a:xfrm>
            <a:off x="5436096" y="5157192"/>
            <a:ext cx="3528392" cy="6694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100" b="1" dirty="0" smtClean="0"/>
              <a:t>Product Manager</a:t>
            </a:r>
          </a:p>
          <a:p>
            <a:pPr algn="l">
              <a:tabLst>
                <a:tab pos="627063" algn="l"/>
              </a:tabLst>
            </a:pPr>
            <a:r>
              <a:rPr lang="en-US" sz="1100" dirty="0" smtClean="0"/>
              <a:t>Name:	</a:t>
            </a:r>
            <a:r>
              <a:rPr lang="en-US" sz="1050" dirty="0" smtClean="0"/>
              <a:t>Nathan Killen</a:t>
            </a:r>
            <a:endParaRPr lang="en-US" sz="1050" dirty="0" smtClean="0"/>
          </a:p>
          <a:p>
            <a:pPr marL="627063" indent="-627063" algn="l"/>
            <a:r>
              <a:rPr lang="en-US" sz="1050" dirty="0" smtClean="0"/>
              <a:t>E-Mail:	</a:t>
            </a:r>
            <a:r>
              <a:rPr lang="en-US" sz="1050" dirty="0" err="1" smtClean="0"/>
              <a:t>nathan.killeen</a:t>
            </a:r>
            <a:r>
              <a:rPr lang="en-US" sz="1050" dirty="0" smtClean="0"/>
              <a:t> @continental-</a:t>
            </a:r>
            <a:r>
              <a:rPr lang="en-US" sz="1050" dirty="0" err="1" smtClean="0"/>
              <a:t>corporation.com</a:t>
            </a:r>
            <a:endParaRPr lang="en-US" sz="105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52120" y="1052736"/>
            <a:ext cx="3168352" cy="21602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87241" tIns="43623" rIns="87241" bIns="43623" anchor="ctr"/>
          <a:lstStyle/>
          <a:p>
            <a:pPr algn="l" defTabSz="87228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chemeClr val="bg1"/>
                </a:solidFill>
              </a:rPr>
              <a:t>Radios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580112" y="3717032"/>
            <a:ext cx="32403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7800" lvl="0" indent="-177800" algn="l" defTabSz="996950">
              <a:lnSpc>
                <a:spcPts val="1500"/>
              </a:lnSpc>
              <a:spcAft>
                <a:spcPct val="55000"/>
              </a:spcAft>
              <a:buClr>
                <a:srgbClr val="E19900"/>
              </a:buClr>
              <a:buBlip>
                <a:blip r:embed="rId4"/>
              </a:buBlip>
              <a:defRPr/>
            </a:pPr>
            <a:r>
              <a:rPr lang="en-US" sz="1400" kern="0" dirty="0" smtClean="0"/>
              <a:t>Availability: </a:t>
            </a:r>
          </a:p>
          <a:p>
            <a:pPr marL="635000" lvl="1" indent="-177800" defTabSz="996950">
              <a:lnSpc>
                <a:spcPts val="1500"/>
              </a:lnSpc>
              <a:spcAft>
                <a:spcPct val="55000"/>
              </a:spcAft>
              <a:buClr>
                <a:srgbClr val="E19900"/>
              </a:buClr>
              <a:buBlip>
                <a:blip r:embed="rId4"/>
              </a:buBlip>
              <a:defRPr/>
            </a:pPr>
            <a:r>
              <a:rPr lang="en-US" sz="1100" kern="0" dirty="0" smtClean="0"/>
              <a:t>In Stock, Allentown PA</a:t>
            </a:r>
            <a:endParaRPr lang="en-US" sz="1100" kern="0" dirty="0" smtClean="0"/>
          </a:p>
          <a:p>
            <a:pPr marL="177800" indent="-177800" algn="l" defTabSz="996950">
              <a:lnSpc>
                <a:spcPts val="1500"/>
              </a:lnSpc>
              <a:spcAft>
                <a:spcPct val="55000"/>
              </a:spcAft>
              <a:buClr>
                <a:srgbClr val="E19900"/>
              </a:buClr>
              <a:buBlip>
                <a:blip r:embed="rId4"/>
              </a:buBlip>
              <a:defRPr/>
            </a:pPr>
            <a:endParaRPr lang="en-US" sz="1400" kern="0" dirty="0" smtClean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61950" y="1277938"/>
            <a:ext cx="5146154" cy="4527326"/>
          </a:xfrm>
          <a:prstGeom prst="rect">
            <a:avLst/>
          </a:prstGeom>
        </p:spPr>
        <p:txBody>
          <a:bodyPr vert="horz" lIns="0" tIns="18000" rIns="0" bIns="18000" rtlCol="0">
            <a:noAutofit/>
          </a:bodyPr>
          <a:lstStyle/>
          <a:p>
            <a:pPr marL="177800" marR="0" lvl="0" indent="-1778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Group</a:t>
            </a:r>
          </a:p>
          <a:p>
            <a:pPr marL="541338" marR="0" lvl="1" indent="-1841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Distribution and small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medium O.E. manufacturers.</a:t>
            </a:r>
          </a:p>
          <a:p>
            <a:pPr marL="177800" marR="0" lvl="0" indent="-1778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Benefits and Features</a:t>
            </a:r>
          </a:p>
          <a:p>
            <a:pPr marL="635000" lvl="1" indent="-177800"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5"/>
              </a:buBlip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All models feature AUX &amp; USB input and memory backup</a:t>
            </a:r>
          </a:p>
          <a:p>
            <a:pPr marL="635000" lvl="1" indent="-177800"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5"/>
              </a:buBlip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Bluetooth models available with remote microphone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635000" lvl="1" indent="-177800"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5"/>
              </a:buBlip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Retail friendly radio &amp; speaker kits available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Technical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Data</a:t>
            </a:r>
          </a:p>
          <a:p>
            <a:pPr marL="541338" marR="0" lvl="1" indent="-1841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Available with AM/FM (and DAB/DAB+/DMB for Europe/Asia), USB (MP3/WMA), AUX, CD and Bluetooth </a:t>
            </a:r>
          </a:p>
          <a:p>
            <a:pPr marL="541338" marR="0" lvl="1" indent="-1841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Standard 1 DIN size</a:t>
            </a:r>
          </a:p>
          <a:p>
            <a:pPr marL="541338" marR="0" lvl="1" indent="-1841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12V &amp; 24V available models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1338" marR="0" lvl="1" indent="-1841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tabLst/>
              <a:defRPr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4x40W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output (12V) and 4X15W output (24V)</a:t>
            </a:r>
          </a:p>
          <a:p>
            <a:pPr marL="84138" indent="-184150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Variants</a:t>
            </a:r>
          </a:p>
          <a:p>
            <a:pPr marL="541338" lvl="1" indent="-184150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  <a:defRPr/>
            </a:pPr>
            <a:r>
              <a:rPr lang="en-GB" sz="1200" noProof="0" dirty="0" smtClean="0">
                <a:latin typeface="Arial" pitchFamily="34" charset="0"/>
                <a:cs typeface="Arial" pitchFamily="34" charset="0"/>
              </a:rPr>
              <a:t>Available in Continental branding with orange LCD display, and VDO branding with blue LCD display.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6165304"/>
            <a:ext cx="25922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2120" y="2708920"/>
            <a:ext cx="3168352" cy="51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76746D"/>
              </a:clrFrom>
              <a:clrTo>
                <a:srgbClr val="76746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2972" y="1268760"/>
            <a:ext cx="2857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700808"/>
            <a:ext cx="2819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4653136"/>
            <a:ext cx="1080120" cy="86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 CVAM VE</a:t>
            </a:r>
            <a:br>
              <a:rPr lang="de-DE" dirty="0" smtClean="0"/>
            </a:br>
            <a:r>
              <a:rPr lang="de-DE" dirty="0" smtClean="0"/>
              <a:t>VDO Audio</a:t>
            </a:r>
            <a:endParaRPr lang="de-DE" dirty="0"/>
          </a:p>
        </p:txBody>
      </p:sp>
      <p:grpSp>
        <p:nvGrpSpPr>
          <p:cNvPr id="2" name="Gruppieren 13"/>
          <p:cNvGrpSpPr/>
          <p:nvPr/>
        </p:nvGrpSpPr>
        <p:grpSpPr>
          <a:xfrm>
            <a:off x="5796136" y="4653136"/>
            <a:ext cx="3209750" cy="296448"/>
            <a:chOff x="6426820" y="4500711"/>
            <a:chExt cx="4073846" cy="296448"/>
          </a:xfrm>
        </p:grpSpPr>
        <p:pic>
          <p:nvPicPr>
            <p:cNvPr id="11" name="Picture 9" descr="P:\Werkstudent\pics\VDO_Logo_trans_neu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426820" y="4500711"/>
              <a:ext cx="1090612" cy="217488"/>
            </a:xfrm>
            <a:prstGeom prst="rect">
              <a:avLst/>
            </a:prstGeom>
            <a:noFill/>
          </p:spPr>
        </p:pic>
        <p:sp>
          <p:nvSpPr>
            <p:cNvPr id="12" name="Textfeld 12"/>
            <p:cNvSpPr txBox="1"/>
            <p:nvPr/>
          </p:nvSpPr>
          <p:spPr>
            <a:xfrm>
              <a:off x="7461935" y="4543243"/>
              <a:ext cx="30387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50" dirty="0" smtClean="0"/>
                <a:t> </a:t>
              </a:r>
              <a:r>
                <a:rPr lang="en-US" sz="1050" dirty="0"/>
                <a:t>–  </a:t>
              </a:r>
              <a:r>
                <a:rPr lang="en-US" sz="800" dirty="0"/>
                <a:t>A trademark of the Continental Corporation</a:t>
              </a:r>
              <a:endParaRPr lang="en-US" sz="1050" dirty="0"/>
            </a:p>
          </p:txBody>
        </p:sp>
      </p:grp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52120" y="1052736"/>
            <a:ext cx="3168352" cy="21602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87241" tIns="43623" rIns="87241" bIns="43623" anchor="ctr"/>
          <a:lstStyle/>
          <a:p>
            <a:pPr algn="l" defTabSz="87228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chemeClr val="bg1"/>
                </a:solidFill>
              </a:rPr>
              <a:t>Radios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95536" y="980728"/>
            <a:ext cx="5146154" cy="4527326"/>
          </a:xfrm>
          <a:prstGeom prst="rect">
            <a:avLst/>
          </a:prstGeom>
        </p:spPr>
        <p:txBody>
          <a:bodyPr vert="horz" lIns="0" tIns="18000" rIns="0" bIns="18000" rtlCol="0">
            <a:noAutofit/>
          </a:bodyPr>
          <a:lstStyle/>
          <a:p>
            <a:pPr marL="541338" lvl="1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		</a:t>
            </a:r>
            <a:endParaRPr kumimoji="0" lang="en-GB" sz="12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r>
              <a:rPr kumimoji="0" lang="en-GB" sz="1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Marketing</a:t>
            </a:r>
            <a:r>
              <a:rPr kumimoji="0" lang="en-GB" sz="1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kumimoji="0" lang="en-GB" sz="12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Expanded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Radio program</a:t>
            </a:r>
            <a:r>
              <a:rPr kumimoji="0" lang="en-GB" sz="12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now offers extremely cost effective units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, available in both VDO and Continental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branding along with s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peakers, antennas and marine splash cover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 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Part Numbers</a:t>
            </a: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kumimoji="0" lang="en-GB" sz="12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541338" lvl="1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541338" lvl="1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541338" lvl="1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84138" indent="-184150">
              <a:lnSpc>
                <a:spcPts val="1500"/>
              </a:lnSpc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00000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541338" lvl="1" indent="-184150">
              <a:lnSpc>
                <a:spcPts val="1500"/>
              </a:lnSpc>
              <a:spcAft>
                <a:spcPts val="1200"/>
              </a:spcAft>
              <a:buClr>
                <a:schemeClr val="bg2">
                  <a:lumMod val="75000"/>
                </a:schemeClr>
              </a:buClr>
              <a:buSzPct val="100000"/>
              <a:buFontTx/>
              <a:buBlip>
                <a:blip r:embed="rId5"/>
              </a:buBlip>
            </a:pPr>
            <a:endParaRPr lang="en-GB" sz="12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6165304"/>
            <a:ext cx="25922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580112" y="3717032"/>
            <a:ext cx="32403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7800" lvl="0" indent="-177800" algn="l" defTabSz="996950">
              <a:lnSpc>
                <a:spcPts val="1500"/>
              </a:lnSpc>
              <a:spcAft>
                <a:spcPct val="55000"/>
              </a:spcAft>
              <a:buClr>
                <a:srgbClr val="E19900"/>
              </a:buClr>
              <a:buBlip>
                <a:blip r:embed="rId6"/>
              </a:buBlip>
              <a:defRPr/>
            </a:pPr>
            <a:r>
              <a:rPr lang="en-US" sz="1400" kern="0" dirty="0" smtClean="0"/>
              <a:t>Availability: </a:t>
            </a:r>
          </a:p>
          <a:p>
            <a:pPr marL="635000" lvl="1" indent="-177800" defTabSz="996950">
              <a:lnSpc>
                <a:spcPts val="1500"/>
              </a:lnSpc>
              <a:spcAft>
                <a:spcPct val="55000"/>
              </a:spcAft>
              <a:buClr>
                <a:srgbClr val="E19900"/>
              </a:buClr>
              <a:buBlip>
                <a:blip r:embed="rId6"/>
              </a:buBlip>
              <a:defRPr/>
            </a:pPr>
            <a:r>
              <a:rPr lang="en-US" sz="1100" kern="0" dirty="0" smtClean="0"/>
              <a:t>In stock, Allentown PA</a:t>
            </a:r>
            <a:endParaRPr lang="en-US" sz="1100" kern="0" dirty="0" smtClean="0"/>
          </a:p>
          <a:p>
            <a:pPr marL="177800" indent="-177800" algn="l" defTabSz="996950">
              <a:lnSpc>
                <a:spcPts val="1500"/>
              </a:lnSpc>
              <a:spcAft>
                <a:spcPct val="55000"/>
              </a:spcAft>
              <a:buClr>
                <a:srgbClr val="E19900"/>
              </a:buClr>
              <a:buBlip>
                <a:blip r:embed="rId6"/>
              </a:buBlip>
              <a:defRPr/>
            </a:pPr>
            <a:endParaRPr lang="en-US" sz="1400" kern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2564904"/>
            <a:ext cx="525073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81165" y="1484784"/>
            <a:ext cx="299529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2120" y="2708920"/>
            <a:ext cx="3168352" cy="51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39552" y="4725144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For </a:t>
            </a:r>
            <a:r>
              <a:rPr lang="en-US" sz="1000" i="1" dirty="0" smtClean="0"/>
              <a:t>OE installation </a:t>
            </a:r>
            <a:r>
              <a:rPr lang="en-US" sz="1000" i="1" dirty="0" smtClean="0"/>
              <a:t>radios require harness/pigtail CA0504U-LS</a:t>
            </a:r>
          </a:p>
        </p:txBody>
      </p:sp>
      <p:sp>
        <p:nvSpPr>
          <p:cNvPr id="23" name="Textfeld 15"/>
          <p:cNvSpPr txBox="1"/>
          <p:nvPr/>
        </p:nvSpPr>
        <p:spPr>
          <a:xfrm>
            <a:off x="5436096" y="5157192"/>
            <a:ext cx="3528392" cy="6694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100" b="1" dirty="0" smtClean="0"/>
              <a:t>Product Manager</a:t>
            </a:r>
          </a:p>
          <a:p>
            <a:pPr algn="l">
              <a:tabLst>
                <a:tab pos="627063" algn="l"/>
              </a:tabLst>
            </a:pPr>
            <a:r>
              <a:rPr lang="en-US" sz="1100" dirty="0" smtClean="0"/>
              <a:t>Name:	</a:t>
            </a:r>
            <a:r>
              <a:rPr lang="en-US" sz="1050" dirty="0" smtClean="0"/>
              <a:t>Nathan Killen</a:t>
            </a:r>
            <a:endParaRPr lang="en-US" sz="1050" dirty="0" smtClean="0"/>
          </a:p>
          <a:p>
            <a:pPr marL="627063" indent="-627063" algn="l"/>
            <a:r>
              <a:rPr lang="en-US" sz="1050" dirty="0" smtClean="0"/>
              <a:t>E-Mail:	</a:t>
            </a:r>
            <a:r>
              <a:rPr lang="en-US" sz="1050" dirty="0" err="1" smtClean="0"/>
              <a:t>nathan.killeen</a:t>
            </a:r>
            <a:r>
              <a:rPr lang="en-US" sz="1050" dirty="0" smtClean="0"/>
              <a:t> @continental-</a:t>
            </a:r>
            <a:r>
              <a:rPr lang="en-US" sz="1050" dirty="0" err="1" smtClean="0"/>
              <a:t>corporation.com</a:t>
            </a:r>
            <a:endParaRPr lang="en-US" sz="105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USER_INPUT_REQUIRED" val="Safety information;Please select the level of confidentiality:"/>
  <p:tag name="MIO_USER_INPUT_OPTIONS" val="Public;Internal;Confident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USER_INPUT_REQUIRED" val="Sender information;Please enter the sender information:"/>
  <p:tag name="MIO_USER_INPUT_TEXT" val="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MST_COLOR_1" val="0,0,0,Dark 1"/>
  <p:tag name="MIO_MST_COLOR_2" val="255,255,255,Light 1"/>
  <p:tag name="MIO_MST_COLOR_3" val="255,255,255,Dark 2"/>
  <p:tag name="MIO_MST_COLOR_4" val="235,235,235,Light 2"/>
  <p:tag name="MIO_MST_COLOR_5" val="122,176,219,Accent 1"/>
  <p:tag name="MIO_MST_COLOR_6" val="35,77,150,Accent 2"/>
  <p:tag name="MIO_MST_COLOR_7" val="12,55,91,Accent 3"/>
  <p:tag name="MIO_MST_COLOR_8" val="0,120,186,Accent 4"/>
  <p:tag name="MIO_MST_COLOR_9" val="95,95,95,Accent 5"/>
  <p:tag name="MIO_MST_COLOR_10" val="38,38,38,Accent 6"/>
  <p:tag name="MIO_MST_COLOR_11" val="35,77,150,"/>
  <p:tag name="MIO_MST_COLOR_12" val="119,119,119,"/>
  <p:tag name="MIO_HDS" val="True"/>
  <p:tag name="MIO_EK" val="9300"/>
  <p:tag name="MIO_UPDATE" val="True"/>
  <p:tag name="MIO_VERSION" val="21.07.2015 11:49:08"/>
  <p:tag name="MIO_DBID" val="ED9FF2F2-6643-46BA-B685-7D49126FFAFF"/>
</p:tagLst>
</file>

<file path=ppt/theme/theme1.xml><?xml version="1.0" encoding="utf-8"?>
<a:theme xmlns:a="http://schemas.openxmlformats.org/drawingml/2006/main" name="VDO, 4x3">
  <a:themeElements>
    <a:clrScheme name="VDO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7AB0DB"/>
      </a:accent1>
      <a:accent2>
        <a:srgbClr val="234D96"/>
      </a:accent2>
      <a:accent3>
        <a:srgbClr val="0C375B"/>
      </a:accent3>
      <a:accent4>
        <a:srgbClr val="0078BA"/>
      </a:accent4>
      <a:accent5>
        <a:srgbClr val="5F5F5F"/>
      </a:accent5>
      <a:accent6>
        <a:srgbClr val="262626"/>
      </a:accent6>
      <a:hlink>
        <a:srgbClr val="234D96"/>
      </a:hlink>
      <a:folHlink>
        <a:srgbClr val="777777"/>
      </a:folHlink>
    </a:clrScheme>
    <a:fontScheme name="Continental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bg2">
                <a:lumMod val="10000"/>
              </a:schemeClr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DO">
        <a:dk1>
          <a:srgbClr val="000000"/>
        </a:dk1>
        <a:lt1>
          <a:srgbClr val="FFFFFF"/>
        </a:lt1>
        <a:dk2>
          <a:srgbClr val="FFFFFF"/>
        </a:dk2>
        <a:lt2>
          <a:srgbClr val="EBEBEB"/>
        </a:lt2>
        <a:accent1>
          <a:srgbClr val="7AB0DB"/>
        </a:accent1>
        <a:accent2>
          <a:srgbClr val="234D96"/>
        </a:accent2>
        <a:accent3>
          <a:srgbClr val="0C375B"/>
        </a:accent3>
        <a:accent4>
          <a:srgbClr val="0078BA"/>
        </a:accent4>
        <a:accent5>
          <a:srgbClr val="5F5F5F"/>
        </a:accent5>
        <a:accent6>
          <a:srgbClr val="262626"/>
        </a:accent6>
        <a:hlink>
          <a:srgbClr val="234D96"/>
        </a:hlink>
        <a:folHlink>
          <a:srgbClr val="777777"/>
        </a:folHlink>
      </a:clrScheme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Continental AG - NEW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99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9900"/>
      </a:hlink>
      <a:folHlink>
        <a:srgbClr val="777777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Custom</PresentationFormat>
  <Paragraphs>46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VDO, 4x3</vt:lpstr>
      <vt:lpstr>I CVAM VE VDO Audio</vt:lpstr>
      <vt:lpstr>I CVAM VE VDO Audio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uidl0035</cp:lastModifiedBy>
  <cp:revision>361</cp:revision>
  <dcterms:created xsi:type="dcterms:W3CDTF">2010-12-03T09:41:00Z</dcterms:created>
  <dcterms:modified xsi:type="dcterms:W3CDTF">2016-02-05T20:05:36Z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control idQ="mso:ObjectsGroup" visible="true"/>
        <mso:control idQ="mso:ObjectsUngroup" visible="true"/>
        <mso:control idQ="mso:ObjectBringToFront" visible="true"/>
        <mso:control idQ="mso:ObjectSendToBack" visible="true"/>
        <mso:control idQ="mso:ObjectBringForward" visible="true"/>
        <mso:control idQ="mso:ObjectSendBackward" visible="true"/>
        <mso:separator idQ="doc:sep1" visible="true"/>
        <mso:control idQ="mso:ObjectsAlignLeftSmart" visible="true"/>
        <mso:control idQ="mso:ObjectsAlignRightSmart" visible="true"/>
        <mso:control idQ="mso:ObjectsAlignTopSmart" visible="true"/>
        <mso:control idQ="mso:ObjectsAlignBottomSmart" visible="true"/>
        <mso:control idQ="mso:ObjectsAlignCenterHorizontalSmart" visible="true"/>
        <mso:control idQ="mso:ObjectsAlignMiddleVerticalSmart" visible="true"/>
        <mso:control idQ="mso:AlignDistributeHorizontally" visible="true"/>
        <mso:control idQ="mso:AlignDistributeVertically" visible="true"/>
        <mso:separator idQ="doc:sep2" visible="true"/>
        <mso:control idQ="mso:ObjectRotateRight90" visible="true"/>
        <mso:control idQ="mso:SnapToGrid" visible="true"/>
      </mso:documentControls>
    </mso:qat>
  </mso:ribbon>
</mso:customUI>
</file>